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0443" autoAdjust="0"/>
  </p:normalViewPr>
  <p:slideViewPr>
    <p:cSldViewPr snapToGrid="0" showGuides="1">
      <p:cViewPr varScale="1">
        <p:scale>
          <a:sx n="54" d="100"/>
          <a:sy n="54" d="100"/>
        </p:scale>
        <p:origin x="1254" y="78"/>
      </p:cViewPr>
      <p:guideLst>
        <p:guide orient="horz" pos="2112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18853-D839-4216-B294-D696AA225CC2}" type="doc">
      <dgm:prSet loTypeId="urn:microsoft.com/office/officeart/2005/8/layout/funnel1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337B6D-6DFF-4ADB-9C05-7E09B35BD673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2108D573-CBD0-4135-B81B-A0D9C15A1972}" type="parTrans" cxnId="{B81A913C-6DB6-4255-81E6-44588736DA74}">
      <dgm:prSet/>
      <dgm:spPr/>
      <dgm:t>
        <a:bodyPr/>
        <a:lstStyle/>
        <a:p>
          <a:endParaRPr lang="en-US"/>
        </a:p>
      </dgm:t>
    </dgm:pt>
    <dgm:pt modelId="{FCD55569-FEEE-4C6F-B603-3BAB30BE8387}" type="sibTrans" cxnId="{B81A913C-6DB6-4255-81E6-44588736DA74}">
      <dgm:prSet/>
      <dgm:spPr/>
      <dgm:t>
        <a:bodyPr/>
        <a:lstStyle/>
        <a:p>
          <a:endParaRPr lang="en-US"/>
        </a:p>
      </dgm:t>
    </dgm:pt>
    <dgm:pt modelId="{97575475-E714-4B4D-B043-1F253A0BBDEA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51656894-8D5E-44E9-A90A-95079E90B09D}" type="parTrans" cxnId="{1AFA4625-B265-4DEE-B2AC-933D0B97D712}">
      <dgm:prSet/>
      <dgm:spPr/>
      <dgm:t>
        <a:bodyPr/>
        <a:lstStyle/>
        <a:p>
          <a:endParaRPr lang="en-US"/>
        </a:p>
      </dgm:t>
    </dgm:pt>
    <dgm:pt modelId="{F0D216B5-0AFC-45D1-B84E-4328CC6689F9}" type="sibTrans" cxnId="{1AFA4625-B265-4DEE-B2AC-933D0B97D712}">
      <dgm:prSet/>
      <dgm:spPr/>
      <dgm:t>
        <a:bodyPr/>
        <a:lstStyle/>
        <a:p>
          <a:endParaRPr lang="en-US"/>
        </a:p>
      </dgm:t>
    </dgm:pt>
    <dgm:pt modelId="{3AFAE2DA-7295-4200-8891-E13060A467AF}">
      <dgm:prSet phldrT="[Text]"/>
      <dgm:spPr/>
      <dgm:t>
        <a:bodyPr/>
        <a:lstStyle/>
        <a:p>
          <a:r>
            <a:rPr lang="en-US"/>
            <a:t>Data Science</a:t>
          </a:r>
          <a:endParaRPr lang="en-US" dirty="0"/>
        </a:p>
      </dgm:t>
    </dgm:pt>
    <dgm:pt modelId="{5874A4D4-8804-4B41-9281-81EA40B062EA}" type="parTrans" cxnId="{0F11D7AD-423C-4598-B455-D57CA55C3F6A}">
      <dgm:prSet/>
      <dgm:spPr/>
      <dgm:t>
        <a:bodyPr/>
        <a:lstStyle/>
        <a:p>
          <a:endParaRPr lang="en-US"/>
        </a:p>
      </dgm:t>
    </dgm:pt>
    <dgm:pt modelId="{66064143-3359-4261-A8BC-A0AFCB8E097B}" type="sibTrans" cxnId="{0F11D7AD-423C-4598-B455-D57CA55C3F6A}">
      <dgm:prSet/>
      <dgm:spPr/>
      <dgm:t>
        <a:bodyPr/>
        <a:lstStyle/>
        <a:p>
          <a:endParaRPr lang="en-US"/>
        </a:p>
      </dgm:t>
    </dgm:pt>
    <dgm:pt modelId="{E1BFC1CE-AAD0-4A6D-98C3-E3EEC2B75B59}">
      <dgm:prSet phldrT="[Text]"/>
      <dgm:spPr/>
      <dgm:t>
        <a:bodyPr/>
        <a:lstStyle/>
        <a:p>
          <a:r>
            <a:rPr lang="en-US"/>
            <a:t>Subject Matter Expertise</a:t>
          </a:r>
          <a:endParaRPr lang="en-US" dirty="0"/>
        </a:p>
      </dgm:t>
    </dgm:pt>
    <dgm:pt modelId="{77B36500-8C70-4967-942C-E68444BECA3C}" type="parTrans" cxnId="{CC8814CE-702F-4E89-9466-D9243B7A721D}">
      <dgm:prSet/>
      <dgm:spPr/>
      <dgm:t>
        <a:bodyPr/>
        <a:lstStyle/>
        <a:p>
          <a:endParaRPr lang="en-US"/>
        </a:p>
      </dgm:t>
    </dgm:pt>
    <dgm:pt modelId="{54181543-726B-4F8C-9316-619F37A30102}" type="sibTrans" cxnId="{CC8814CE-702F-4E89-9466-D9243B7A721D}">
      <dgm:prSet/>
      <dgm:spPr/>
      <dgm:t>
        <a:bodyPr/>
        <a:lstStyle/>
        <a:p>
          <a:endParaRPr lang="en-US"/>
        </a:p>
      </dgm:t>
    </dgm:pt>
    <dgm:pt modelId="{6A35F930-D1E8-477C-ACBA-640293047B11}" type="pres">
      <dgm:prSet presAssocID="{61A18853-D839-4216-B294-D696AA225CC2}" presName="Name0" presStyleCnt="0">
        <dgm:presLayoutVars>
          <dgm:chMax val="4"/>
          <dgm:resizeHandles val="exact"/>
        </dgm:presLayoutVars>
      </dgm:prSet>
      <dgm:spPr/>
    </dgm:pt>
    <dgm:pt modelId="{A64C7596-4A06-4531-ACC4-9B3BE0692211}" type="pres">
      <dgm:prSet presAssocID="{61A18853-D839-4216-B294-D696AA225CC2}" presName="ellipse" presStyleLbl="trBgShp" presStyleIdx="0" presStyleCnt="1"/>
      <dgm:spPr/>
    </dgm:pt>
    <dgm:pt modelId="{59A46126-8676-4592-B76E-0E845F0D3CAF}" type="pres">
      <dgm:prSet presAssocID="{61A18853-D839-4216-B294-D696AA225CC2}" presName="arrow1" presStyleLbl="fgShp" presStyleIdx="0" presStyleCnt="1"/>
      <dgm:spPr/>
    </dgm:pt>
    <dgm:pt modelId="{12D1A664-4440-46DD-9BDB-74F027637696}" type="pres">
      <dgm:prSet presAssocID="{61A18853-D839-4216-B294-D696AA225CC2}" presName="rectangle" presStyleLbl="revTx" presStyleIdx="0" presStyleCnt="1">
        <dgm:presLayoutVars>
          <dgm:bulletEnabled val="1"/>
        </dgm:presLayoutVars>
      </dgm:prSet>
      <dgm:spPr/>
    </dgm:pt>
    <dgm:pt modelId="{460CABE9-4A9E-4271-98E2-30338A51199D}" type="pres">
      <dgm:prSet presAssocID="{97575475-E714-4B4D-B043-1F253A0BBDEA}" presName="item1" presStyleLbl="node1" presStyleIdx="0" presStyleCnt="3">
        <dgm:presLayoutVars>
          <dgm:bulletEnabled val="1"/>
        </dgm:presLayoutVars>
      </dgm:prSet>
      <dgm:spPr/>
    </dgm:pt>
    <dgm:pt modelId="{10475998-978D-4024-9C09-78D41EC52B72}" type="pres">
      <dgm:prSet presAssocID="{E1BFC1CE-AAD0-4A6D-98C3-E3EEC2B75B59}" presName="item2" presStyleLbl="node1" presStyleIdx="1" presStyleCnt="3">
        <dgm:presLayoutVars>
          <dgm:bulletEnabled val="1"/>
        </dgm:presLayoutVars>
      </dgm:prSet>
      <dgm:spPr/>
    </dgm:pt>
    <dgm:pt modelId="{627CA274-EFA8-4CCD-A513-F650EE5D19F4}" type="pres">
      <dgm:prSet presAssocID="{3AFAE2DA-7295-4200-8891-E13060A467AF}" presName="item3" presStyleLbl="node1" presStyleIdx="2" presStyleCnt="3">
        <dgm:presLayoutVars>
          <dgm:bulletEnabled val="1"/>
        </dgm:presLayoutVars>
      </dgm:prSet>
      <dgm:spPr/>
    </dgm:pt>
    <dgm:pt modelId="{47556CD9-00E7-4536-BD3C-F6B3A695F9F4}" type="pres">
      <dgm:prSet presAssocID="{61A18853-D839-4216-B294-D696AA225CC2}" presName="funnel" presStyleLbl="trAlignAcc1" presStyleIdx="0" presStyleCnt="1"/>
      <dgm:spPr/>
    </dgm:pt>
  </dgm:ptLst>
  <dgm:cxnLst>
    <dgm:cxn modelId="{CC2F5100-4CA7-4807-9EEB-258892A1186F}" type="presOf" srcId="{3AFAE2DA-7295-4200-8891-E13060A467AF}" destId="{12D1A664-4440-46DD-9BDB-74F027637696}" srcOrd="0" destOrd="0" presId="urn:microsoft.com/office/officeart/2005/8/layout/funnel1"/>
    <dgm:cxn modelId="{FF2A8B19-B600-4CF7-86EF-219A47E6DF4E}" type="presOf" srcId="{97575475-E714-4B4D-B043-1F253A0BBDEA}" destId="{10475998-978D-4024-9C09-78D41EC52B72}" srcOrd="0" destOrd="0" presId="urn:microsoft.com/office/officeart/2005/8/layout/funnel1"/>
    <dgm:cxn modelId="{1AFA4625-B265-4DEE-B2AC-933D0B97D712}" srcId="{61A18853-D839-4216-B294-D696AA225CC2}" destId="{97575475-E714-4B4D-B043-1F253A0BBDEA}" srcOrd="1" destOrd="0" parTransId="{51656894-8D5E-44E9-A90A-95079E90B09D}" sibTransId="{F0D216B5-0AFC-45D1-B84E-4328CC6689F9}"/>
    <dgm:cxn modelId="{B81A913C-6DB6-4255-81E6-44588736DA74}" srcId="{61A18853-D839-4216-B294-D696AA225CC2}" destId="{33337B6D-6DFF-4ADB-9C05-7E09B35BD673}" srcOrd="0" destOrd="0" parTransId="{2108D573-CBD0-4135-B81B-A0D9C15A1972}" sibTransId="{FCD55569-FEEE-4C6F-B603-3BAB30BE8387}"/>
    <dgm:cxn modelId="{2AEC92A3-C1CE-4220-B013-F3E3EA3FB4B2}" type="presOf" srcId="{E1BFC1CE-AAD0-4A6D-98C3-E3EEC2B75B59}" destId="{460CABE9-4A9E-4271-98E2-30338A51199D}" srcOrd="0" destOrd="0" presId="urn:microsoft.com/office/officeart/2005/8/layout/funnel1"/>
    <dgm:cxn modelId="{0F11D7AD-423C-4598-B455-D57CA55C3F6A}" srcId="{61A18853-D839-4216-B294-D696AA225CC2}" destId="{3AFAE2DA-7295-4200-8891-E13060A467AF}" srcOrd="3" destOrd="0" parTransId="{5874A4D4-8804-4B41-9281-81EA40B062EA}" sibTransId="{66064143-3359-4261-A8BC-A0AFCB8E097B}"/>
    <dgm:cxn modelId="{6BB408CA-47E3-4E27-AEA0-349EA2D5CA80}" type="presOf" srcId="{61A18853-D839-4216-B294-D696AA225CC2}" destId="{6A35F930-D1E8-477C-ACBA-640293047B11}" srcOrd="0" destOrd="0" presId="urn:microsoft.com/office/officeart/2005/8/layout/funnel1"/>
    <dgm:cxn modelId="{CC8814CE-702F-4E89-9466-D9243B7A721D}" srcId="{61A18853-D839-4216-B294-D696AA225CC2}" destId="{E1BFC1CE-AAD0-4A6D-98C3-E3EEC2B75B59}" srcOrd="2" destOrd="0" parTransId="{77B36500-8C70-4967-942C-E68444BECA3C}" sibTransId="{54181543-726B-4F8C-9316-619F37A30102}"/>
    <dgm:cxn modelId="{0474ACE2-AB19-4928-BB12-D621619777DE}" type="presOf" srcId="{33337B6D-6DFF-4ADB-9C05-7E09B35BD673}" destId="{627CA274-EFA8-4CCD-A513-F650EE5D19F4}" srcOrd="0" destOrd="0" presId="urn:microsoft.com/office/officeart/2005/8/layout/funnel1"/>
    <dgm:cxn modelId="{3DB886D1-884E-4DBE-8DD5-0E2D57FED72F}" type="presParOf" srcId="{6A35F930-D1E8-477C-ACBA-640293047B11}" destId="{A64C7596-4A06-4531-ACC4-9B3BE0692211}" srcOrd="0" destOrd="0" presId="urn:microsoft.com/office/officeart/2005/8/layout/funnel1"/>
    <dgm:cxn modelId="{FA56DEDC-D4B9-48F0-BDAD-34A69BE9F4D7}" type="presParOf" srcId="{6A35F930-D1E8-477C-ACBA-640293047B11}" destId="{59A46126-8676-4592-B76E-0E845F0D3CAF}" srcOrd="1" destOrd="0" presId="urn:microsoft.com/office/officeart/2005/8/layout/funnel1"/>
    <dgm:cxn modelId="{8BEA046E-FA68-491F-BA4B-A1641317551B}" type="presParOf" srcId="{6A35F930-D1E8-477C-ACBA-640293047B11}" destId="{12D1A664-4440-46DD-9BDB-74F027637696}" srcOrd="2" destOrd="0" presId="urn:microsoft.com/office/officeart/2005/8/layout/funnel1"/>
    <dgm:cxn modelId="{591D0ED6-BA5D-481D-9F66-FF7EF405EB65}" type="presParOf" srcId="{6A35F930-D1E8-477C-ACBA-640293047B11}" destId="{460CABE9-4A9E-4271-98E2-30338A51199D}" srcOrd="3" destOrd="0" presId="urn:microsoft.com/office/officeart/2005/8/layout/funnel1"/>
    <dgm:cxn modelId="{E121C6F1-CE0B-43B4-AA5B-92AAFD544BB9}" type="presParOf" srcId="{6A35F930-D1E8-477C-ACBA-640293047B11}" destId="{10475998-978D-4024-9C09-78D41EC52B72}" srcOrd="4" destOrd="0" presId="urn:microsoft.com/office/officeart/2005/8/layout/funnel1"/>
    <dgm:cxn modelId="{05567B42-E591-4603-A421-D0FCD46CB8D7}" type="presParOf" srcId="{6A35F930-D1E8-477C-ACBA-640293047B11}" destId="{627CA274-EFA8-4CCD-A513-F650EE5D19F4}" srcOrd="5" destOrd="0" presId="urn:microsoft.com/office/officeart/2005/8/layout/funnel1"/>
    <dgm:cxn modelId="{02D5A71D-9D5B-4DE4-BC46-D249DCA4801E}" type="presParOf" srcId="{6A35F930-D1E8-477C-ACBA-640293047B11}" destId="{47556CD9-00E7-4536-BD3C-F6B3A695F9F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C7596-4A06-4531-ACC4-9B3BE0692211}">
      <dsp:nvSpPr>
        <dsp:cNvPr id="0" name=""/>
        <dsp:cNvSpPr/>
      </dsp:nvSpPr>
      <dsp:spPr>
        <a:xfrm>
          <a:off x="3303222" y="164068"/>
          <a:ext cx="3256121" cy="113080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46126-8676-4592-B76E-0E845F0D3CAF}">
      <dsp:nvSpPr>
        <dsp:cNvPr id="0" name=""/>
        <dsp:cNvSpPr/>
      </dsp:nvSpPr>
      <dsp:spPr>
        <a:xfrm>
          <a:off x="4620815" y="2933033"/>
          <a:ext cx="631031" cy="403860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2D1A664-4440-46DD-9BDB-74F027637696}">
      <dsp:nvSpPr>
        <dsp:cNvPr id="0" name=""/>
        <dsp:cNvSpPr/>
      </dsp:nvSpPr>
      <dsp:spPr>
        <a:xfrm>
          <a:off x="3421856" y="3256121"/>
          <a:ext cx="3028950" cy="757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Science</a:t>
          </a:r>
          <a:endParaRPr lang="en-US" sz="2600" kern="1200" dirty="0"/>
        </a:p>
      </dsp:txBody>
      <dsp:txXfrm>
        <a:off x="3421856" y="3256121"/>
        <a:ext cx="3028950" cy="757237"/>
      </dsp:txXfrm>
    </dsp:sp>
    <dsp:sp modelId="{460CABE9-4A9E-4271-98E2-30338A51199D}">
      <dsp:nvSpPr>
        <dsp:cNvPr id="0" name=""/>
        <dsp:cNvSpPr/>
      </dsp:nvSpPr>
      <dsp:spPr>
        <a:xfrm>
          <a:off x="4487037" y="1382210"/>
          <a:ext cx="1135856" cy="11358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Subject Matter Expertise</a:t>
          </a:r>
          <a:endParaRPr lang="en-US" sz="1400" kern="1200" dirty="0"/>
        </a:p>
      </dsp:txBody>
      <dsp:txXfrm>
        <a:off x="4653379" y="1548552"/>
        <a:ext cx="803172" cy="803172"/>
      </dsp:txXfrm>
    </dsp:sp>
    <dsp:sp modelId="{10475998-978D-4024-9C09-78D41EC52B72}">
      <dsp:nvSpPr>
        <dsp:cNvPr id="0" name=""/>
        <dsp:cNvSpPr/>
      </dsp:nvSpPr>
      <dsp:spPr>
        <a:xfrm>
          <a:off x="3674269" y="530066"/>
          <a:ext cx="1135856" cy="11358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Statistics</a:t>
          </a:r>
        </a:p>
      </dsp:txBody>
      <dsp:txXfrm>
        <a:off x="3840611" y="696408"/>
        <a:ext cx="803172" cy="803172"/>
      </dsp:txXfrm>
    </dsp:sp>
    <dsp:sp modelId="{627CA274-EFA8-4CCD-A513-F650EE5D19F4}">
      <dsp:nvSpPr>
        <dsp:cNvPr id="0" name=""/>
        <dsp:cNvSpPr/>
      </dsp:nvSpPr>
      <dsp:spPr>
        <a:xfrm>
          <a:off x="4835366" y="255441"/>
          <a:ext cx="1135856" cy="1135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5001708" y="421783"/>
        <a:ext cx="803172" cy="803172"/>
      </dsp:txXfrm>
    </dsp:sp>
    <dsp:sp modelId="{47556CD9-00E7-4536-BD3C-F6B3A695F9F4}">
      <dsp:nvSpPr>
        <dsp:cNvPr id="0" name=""/>
        <dsp:cNvSpPr/>
      </dsp:nvSpPr>
      <dsp:spPr>
        <a:xfrm>
          <a:off x="3169443" y="25241"/>
          <a:ext cx="3533775" cy="282702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Data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previously mentioned, Data Scientists use data and programming to answer real-world questions.</a:t>
            </a:r>
          </a:p>
          <a:p>
            <a:r>
              <a:rPr lang="en-US" dirty="0"/>
              <a:t>Although different from the field of Computer Science, there are many overlaps in the skillsets needed.</a:t>
            </a:r>
          </a:p>
          <a:p>
            <a:r>
              <a:rPr lang="en-US" dirty="0"/>
              <a:t>Both careers are extremely popular right now, and it is valuable to learn both.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shown here models one way to conduct a Data Science analysis.</a:t>
            </a:r>
          </a:p>
          <a:p>
            <a:r>
              <a:rPr lang="en-US" dirty="0"/>
              <a:t>In general, data is collected from the real world, and then processed into a suitable format.</a:t>
            </a:r>
          </a:p>
          <a:p>
            <a:r>
              <a:rPr lang="en-US" dirty="0"/>
              <a:t>The data scientist then iteratively explores the dataset, refining it further, and developing research questions.</a:t>
            </a:r>
          </a:p>
          <a:p>
            <a:r>
              <a:rPr lang="en-US" dirty="0"/>
              <a:t>They answer these questions by creating plots, running statistical analyses, and making models from the data.</a:t>
            </a:r>
          </a:p>
          <a:p>
            <a:r>
              <a:rPr lang="en-US" dirty="0"/>
              <a:t>The results that they gather are reported back to interested stakeholders, who make decisions that affect the world.</a:t>
            </a:r>
          </a:p>
          <a:p>
            <a:r>
              <a:rPr lang="en-US" dirty="0"/>
              <a:t>Of course, in practice, each data scientist develops their own process, but this model is well-regarded.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scientists rarely work straight from beginning to end.</a:t>
            </a:r>
          </a:p>
          <a:p>
            <a:r>
              <a:rPr lang="en-US" dirty="0"/>
              <a:t>Although the workflow shown may suggest an orderly sequence of events, the reality is that data scientists move from phase to phase as needed.</a:t>
            </a:r>
          </a:p>
          <a:p>
            <a:r>
              <a:rPr lang="en-US" dirty="0"/>
              <a:t>Sometimes, you need to revise your questions after you find your first answers.</a:t>
            </a:r>
          </a:p>
          <a:p>
            <a:r>
              <a:rPr lang="en-US" dirty="0"/>
              <a:t>Other times, you realize you need a different dataset in order to answer your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4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many ways, a good scientist becomes a good storyteller.</a:t>
            </a:r>
          </a:p>
          <a:p>
            <a:r>
              <a:rPr lang="en-US" dirty="0"/>
              <a:t>You are collecting data and analyzing it in order to tell a story.</a:t>
            </a:r>
          </a:p>
          <a:p>
            <a:r>
              <a:rPr lang="en-US" dirty="0"/>
              <a:t>We very rarely learn universal truths, but are instead building up evidence to support a particular hypothesis.</a:t>
            </a:r>
          </a:p>
          <a:p>
            <a:r>
              <a:rPr lang="en-US" dirty="0"/>
              <a:t>Keep your audience in mind, and the story that you ultimately want to tell.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81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simultaneously live in a data-rich world and a data-poor world.</a:t>
            </a:r>
          </a:p>
          <a:p>
            <a:r>
              <a:rPr lang="en-US" dirty="0"/>
              <a:t>More and more processes and systems, both human and computational, create data.</a:t>
            </a:r>
          </a:p>
          <a:p>
            <a:r>
              <a:rPr lang="en-US" dirty="0"/>
              <a:t>However, this data is often kept under lock and key to protect individuals, corporations, or governments.</a:t>
            </a:r>
          </a:p>
          <a:p>
            <a:r>
              <a:rPr lang="en-US" dirty="0"/>
              <a:t>Further, many potential sources of data are not collected for pragmatic reasons.</a:t>
            </a:r>
          </a:p>
          <a:p>
            <a:r>
              <a:rPr lang="en-US" dirty="0"/>
              <a:t>You may find that you want a particular dataset, but cannot get access to it.</a:t>
            </a:r>
          </a:p>
          <a:p>
            <a:r>
              <a:rPr lang="en-US" dirty="0"/>
              <a:t>Other times, you will be given a tidal wave of data and you will struggle to deal with the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and more data is available in the world each day.</a:t>
            </a:r>
          </a:p>
          <a:p>
            <a:r>
              <a:rPr lang="en-US" dirty="0"/>
              <a:t>This tidal wave of data has led to the term "Big Data", which can refer to data is high in volume, changes rapidly, or has a very complex structure.</a:t>
            </a:r>
          </a:p>
          <a:p>
            <a:r>
              <a:rPr lang="en-US" dirty="0"/>
              <a:t>Of course, the amusing secret is that most data is not big, but that does not mean these smaller datasets are not useful.</a:t>
            </a:r>
          </a:p>
          <a:p>
            <a:r>
              <a:rPr lang="en-US" dirty="0"/>
              <a:t>You may eventually learn computational techniques to process big data, but for now you should still appreciate the power of small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8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topics in Data Science that we do not have time to cover.</a:t>
            </a:r>
          </a:p>
          <a:p>
            <a:r>
              <a:rPr lang="en-US" dirty="0"/>
              <a:t>Although it can be tricky to learn how to use advanced techniques in areas like Machine Learning, you might be surprised by what you can accomplish.</a:t>
            </a:r>
          </a:p>
          <a:p>
            <a:r>
              <a:rPr lang="en-US" dirty="0"/>
              <a:t>You are encouraged to continue learning more about these advanced techniques and tools.</a:t>
            </a:r>
          </a:p>
          <a:p>
            <a:r>
              <a:rPr lang="en-US" dirty="0"/>
              <a:t>For now, focus on the basics: making questions and building answers using basic data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C9067D-A34E-443E-BB8D-C796D374F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84">
        <p159:morph option="byObject"/>
      </p:transition>
    </mc:Choice>
    <mc:Fallback>
      <p:transition spd="slow" advTm="2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82D9-A1C4-4DF4-8D57-82198727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522AB3-EC1D-4997-9826-A971BAFDB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625670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A6E485-A314-4C96-BA50-F56ECDD6A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4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231">
        <p159:morph option="byObject"/>
      </p:transition>
    </mc:Choice>
    <mc:Fallback>
      <p:transition spd="slow" advTm="1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4D5A-C492-4C10-8DD1-F4E83680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371E8-5611-41E5-A52C-E575985D8CFB}"/>
              </a:ext>
            </a:extLst>
          </p:cNvPr>
          <p:cNvSpPr/>
          <p:nvPr/>
        </p:nvSpPr>
        <p:spPr>
          <a:xfrm>
            <a:off x="1143000" y="5772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O'Neil, Cathy and, Schutt, Rachel (2014) Doing Data Science, O'Reilly ISBN: 978-1-449-35865-5.</a:t>
            </a:r>
          </a:p>
        </p:txBody>
      </p:sp>
      <p:pic>
        <p:nvPicPr>
          <p:cNvPr id="1026" name="Picture 2" descr="https://upload.wikimedia.org/wikipedia/commons/b/ba/Data_visualization_process_v1.png">
            <a:extLst>
              <a:ext uri="{FF2B5EF4-FFF2-40B4-BE49-F238E27FC236}">
                <a16:creationId xmlns:a16="http://schemas.microsoft.com/office/drawing/2014/main" id="{DAF174D0-4838-4798-BDAF-608AB9F0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89" y="1684928"/>
            <a:ext cx="5450541" cy="40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9D8A5F-7432-4F3E-A5AF-5E9C4D1CE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67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579">
        <p159:morph option="byObject"/>
      </p:transition>
    </mc:Choice>
    <mc:Fallback>
      <p:transition spd="slow" advTm="41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206D-6D8E-4E06-9066-704A02F1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A7BB63-93D0-431B-8EB4-EFCB91A541F3}"/>
              </a:ext>
            </a:extLst>
          </p:cNvPr>
          <p:cNvSpPr/>
          <p:nvPr/>
        </p:nvSpPr>
        <p:spPr>
          <a:xfrm>
            <a:off x="1143000" y="5772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O'Neil, Cathy and, Schutt, Rachel (2014) Doing Data Science, O'Reilly ISBN: 978-1-449-35865-5.</a:t>
            </a:r>
          </a:p>
        </p:txBody>
      </p:sp>
      <p:pic>
        <p:nvPicPr>
          <p:cNvPr id="9" name="Picture 2" descr="https://upload.wikimedia.org/wikipedia/commons/b/ba/Data_visualization_process_v1.png">
            <a:extLst>
              <a:ext uri="{FF2B5EF4-FFF2-40B4-BE49-F238E27FC236}">
                <a16:creationId xmlns:a16="http://schemas.microsoft.com/office/drawing/2014/main" id="{9416F5A5-304A-476A-9DFD-144DB152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89" y="1684928"/>
            <a:ext cx="5450541" cy="40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E6F24E-0FCE-4D0D-8851-39B70CA4529D}"/>
              </a:ext>
            </a:extLst>
          </p:cNvPr>
          <p:cNvSpPr/>
          <p:nvPr/>
        </p:nvSpPr>
        <p:spPr>
          <a:xfrm>
            <a:off x="4034118" y="2169459"/>
            <a:ext cx="1042029" cy="788894"/>
          </a:xfrm>
          <a:custGeom>
            <a:avLst/>
            <a:gdLst>
              <a:gd name="connsiteX0" fmla="*/ 0 w 1042029"/>
              <a:gd name="connsiteY0" fmla="*/ 788894 h 788894"/>
              <a:gd name="connsiteX1" fmla="*/ 71717 w 1042029"/>
              <a:gd name="connsiteY1" fmla="*/ 645459 h 788894"/>
              <a:gd name="connsiteX2" fmla="*/ 125506 w 1042029"/>
              <a:gd name="connsiteY2" fmla="*/ 573741 h 788894"/>
              <a:gd name="connsiteX3" fmla="*/ 179294 w 1042029"/>
              <a:gd name="connsiteY3" fmla="*/ 484094 h 788894"/>
              <a:gd name="connsiteX4" fmla="*/ 268941 w 1042029"/>
              <a:gd name="connsiteY4" fmla="*/ 358588 h 788894"/>
              <a:gd name="connsiteX5" fmla="*/ 358588 w 1042029"/>
              <a:gd name="connsiteY5" fmla="*/ 233082 h 788894"/>
              <a:gd name="connsiteX6" fmla="*/ 412376 w 1042029"/>
              <a:gd name="connsiteY6" fmla="*/ 161365 h 788894"/>
              <a:gd name="connsiteX7" fmla="*/ 466164 w 1042029"/>
              <a:gd name="connsiteY7" fmla="*/ 125506 h 788894"/>
              <a:gd name="connsiteX8" fmla="*/ 519953 w 1042029"/>
              <a:gd name="connsiteY8" fmla="*/ 71717 h 788894"/>
              <a:gd name="connsiteX9" fmla="*/ 591670 w 1042029"/>
              <a:gd name="connsiteY9" fmla="*/ 35859 h 788894"/>
              <a:gd name="connsiteX10" fmla="*/ 645458 w 1042029"/>
              <a:gd name="connsiteY10" fmla="*/ 0 h 788894"/>
              <a:gd name="connsiteX11" fmla="*/ 896470 w 1042029"/>
              <a:gd name="connsiteY11" fmla="*/ 53788 h 788894"/>
              <a:gd name="connsiteX12" fmla="*/ 932329 w 1042029"/>
              <a:gd name="connsiteY12" fmla="*/ 107576 h 788894"/>
              <a:gd name="connsiteX13" fmla="*/ 986117 w 1042029"/>
              <a:gd name="connsiteY13" fmla="*/ 215153 h 788894"/>
              <a:gd name="connsiteX14" fmla="*/ 1039906 w 1042029"/>
              <a:gd name="connsiteY14" fmla="*/ 412376 h 788894"/>
              <a:gd name="connsiteX15" fmla="*/ 1039906 w 1042029"/>
              <a:gd name="connsiteY15" fmla="*/ 770965 h 78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2029" h="788894">
                <a:moveTo>
                  <a:pt x="0" y="788894"/>
                </a:moveTo>
                <a:cubicBezTo>
                  <a:pt x="23906" y="741082"/>
                  <a:pt x="44783" y="691632"/>
                  <a:pt x="71717" y="645459"/>
                </a:cubicBezTo>
                <a:cubicBezTo>
                  <a:pt x="86774" y="619647"/>
                  <a:pt x="108930" y="598605"/>
                  <a:pt x="125506" y="573741"/>
                </a:cubicBezTo>
                <a:cubicBezTo>
                  <a:pt x="144836" y="544745"/>
                  <a:pt x="160824" y="513645"/>
                  <a:pt x="179294" y="484094"/>
                </a:cubicBezTo>
                <a:cubicBezTo>
                  <a:pt x="212062" y="431665"/>
                  <a:pt x="229497" y="411181"/>
                  <a:pt x="268941" y="358588"/>
                </a:cubicBezTo>
                <a:cubicBezTo>
                  <a:pt x="301219" y="261751"/>
                  <a:pt x="266962" y="337797"/>
                  <a:pt x="358588" y="233082"/>
                </a:cubicBezTo>
                <a:cubicBezTo>
                  <a:pt x="378266" y="210593"/>
                  <a:pt x="391246" y="182495"/>
                  <a:pt x="412376" y="161365"/>
                </a:cubicBezTo>
                <a:cubicBezTo>
                  <a:pt x="427613" y="146128"/>
                  <a:pt x="449610" y="139301"/>
                  <a:pt x="466164" y="125506"/>
                </a:cubicBezTo>
                <a:cubicBezTo>
                  <a:pt x="485643" y="109273"/>
                  <a:pt x="499320" y="86455"/>
                  <a:pt x="519953" y="71717"/>
                </a:cubicBezTo>
                <a:cubicBezTo>
                  <a:pt x="541702" y="56182"/>
                  <a:pt x="568464" y="49119"/>
                  <a:pt x="591670" y="35859"/>
                </a:cubicBezTo>
                <a:cubicBezTo>
                  <a:pt x="610379" y="25168"/>
                  <a:pt x="627529" y="11953"/>
                  <a:pt x="645458" y="0"/>
                </a:cubicBezTo>
                <a:cubicBezTo>
                  <a:pt x="742031" y="8779"/>
                  <a:pt x="827617" y="-15065"/>
                  <a:pt x="896470" y="53788"/>
                </a:cubicBezTo>
                <a:cubicBezTo>
                  <a:pt x="911707" y="69025"/>
                  <a:pt x="920376" y="89647"/>
                  <a:pt x="932329" y="107576"/>
                </a:cubicBezTo>
                <a:cubicBezTo>
                  <a:pt x="997710" y="303726"/>
                  <a:pt x="893440" y="6633"/>
                  <a:pt x="986117" y="215153"/>
                </a:cubicBezTo>
                <a:cubicBezTo>
                  <a:pt x="1002478" y="251966"/>
                  <a:pt x="1038052" y="366024"/>
                  <a:pt x="1039906" y="412376"/>
                </a:cubicBezTo>
                <a:cubicBezTo>
                  <a:pt x="1044684" y="531810"/>
                  <a:pt x="1039906" y="651435"/>
                  <a:pt x="1039906" y="770965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208E9F-9CB0-45C3-A95C-CCD810E7B153}"/>
              </a:ext>
            </a:extLst>
          </p:cNvPr>
          <p:cNvSpPr/>
          <p:nvPr/>
        </p:nvSpPr>
        <p:spPr>
          <a:xfrm>
            <a:off x="4356847" y="3693459"/>
            <a:ext cx="770965" cy="753035"/>
          </a:xfrm>
          <a:custGeom>
            <a:avLst/>
            <a:gdLst>
              <a:gd name="connsiteX0" fmla="*/ 0 w 770965"/>
              <a:gd name="connsiteY0" fmla="*/ 0 h 753035"/>
              <a:gd name="connsiteX1" fmla="*/ 71718 w 770965"/>
              <a:gd name="connsiteY1" fmla="*/ 89647 h 753035"/>
              <a:gd name="connsiteX2" fmla="*/ 125506 w 770965"/>
              <a:gd name="connsiteY2" fmla="*/ 143435 h 753035"/>
              <a:gd name="connsiteX3" fmla="*/ 161365 w 770965"/>
              <a:gd name="connsiteY3" fmla="*/ 197223 h 753035"/>
              <a:gd name="connsiteX4" fmla="*/ 215153 w 770965"/>
              <a:gd name="connsiteY4" fmla="*/ 233082 h 753035"/>
              <a:gd name="connsiteX5" fmla="*/ 286871 w 770965"/>
              <a:gd name="connsiteY5" fmla="*/ 304800 h 753035"/>
              <a:gd name="connsiteX6" fmla="*/ 340659 w 770965"/>
              <a:gd name="connsiteY6" fmla="*/ 340659 h 753035"/>
              <a:gd name="connsiteX7" fmla="*/ 394447 w 770965"/>
              <a:gd name="connsiteY7" fmla="*/ 394447 h 753035"/>
              <a:gd name="connsiteX8" fmla="*/ 466165 w 770965"/>
              <a:gd name="connsiteY8" fmla="*/ 448235 h 753035"/>
              <a:gd name="connsiteX9" fmla="*/ 573741 w 770965"/>
              <a:gd name="connsiteY9" fmla="*/ 555812 h 753035"/>
              <a:gd name="connsiteX10" fmla="*/ 627529 w 770965"/>
              <a:gd name="connsiteY10" fmla="*/ 609600 h 753035"/>
              <a:gd name="connsiteX11" fmla="*/ 681318 w 770965"/>
              <a:gd name="connsiteY11" fmla="*/ 663388 h 753035"/>
              <a:gd name="connsiteX12" fmla="*/ 717177 w 770965"/>
              <a:gd name="connsiteY12" fmla="*/ 717176 h 753035"/>
              <a:gd name="connsiteX13" fmla="*/ 770965 w 770965"/>
              <a:gd name="connsiteY1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0965" h="753035">
                <a:moveTo>
                  <a:pt x="0" y="0"/>
                </a:moveTo>
                <a:cubicBezTo>
                  <a:pt x="23906" y="29882"/>
                  <a:pt x="46518" y="60847"/>
                  <a:pt x="71718" y="89647"/>
                </a:cubicBezTo>
                <a:cubicBezTo>
                  <a:pt x="88415" y="108729"/>
                  <a:pt x="109274" y="123956"/>
                  <a:pt x="125506" y="143435"/>
                </a:cubicBezTo>
                <a:cubicBezTo>
                  <a:pt x="139301" y="159989"/>
                  <a:pt x="146128" y="181986"/>
                  <a:pt x="161365" y="197223"/>
                </a:cubicBezTo>
                <a:cubicBezTo>
                  <a:pt x="176602" y="212460"/>
                  <a:pt x="198792" y="219058"/>
                  <a:pt x="215153" y="233082"/>
                </a:cubicBezTo>
                <a:cubicBezTo>
                  <a:pt x="240822" y="255084"/>
                  <a:pt x="261202" y="282798"/>
                  <a:pt x="286871" y="304800"/>
                </a:cubicBezTo>
                <a:cubicBezTo>
                  <a:pt x="303232" y="318824"/>
                  <a:pt x="324105" y="326864"/>
                  <a:pt x="340659" y="340659"/>
                </a:cubicBezTo>
                <a:cubicBezTo>
                  <a:pt x="360138" y="356891"/>
                  <a:pt x="375195" y="377946"/>
                  <a:pt x="394447" y="394447"/>
                </a:cubicBezTo>
                <a:cubicBezTo>
                  <a:pt x="417135" y="413894"/>
                  <a:pt x="443954" y="428245"/>
                  <a:pt x="466165" y="448235"/>
                </a:cubicBezTo>
                <a:cubicBezTo>
                  <a:pt x="503859" y="482160"/>
                  <a:pt x="537882" y="519953"/>
                  <a:pt x="573741" y="555812"/>
                </a:cubicBezTo>
                <a:lnTo>
                  <a:pt x="627529" y="609600"/>
                </a:lnTo>
                <a:cubicBezTo>
                  <a:pt x="645459" y="627529"/>
                  <a:pt x="667253" y="642290"/>
                  <a:pt x="681318" y="663388"/>
                </a:cubicBezTo>
                <a:cubicBezTo>
                  <a:pt x="693271" y="681317"/>
                  <a:pt x="701940" y="701939"/>
                  <a:pt x="717177" y="717176"/>
                </a:cubicBezTo>
                <a:cubicBezTo>
                  <a:pt x="732414" y="732413"/>
                  <a:pt x="770965" y="753035"/>
                  <a:pt x="770965" y="753035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7C30ED6-6943-4D6D-A198-9D7FCF1CD5F8}"/>
              </a:ext>
            </a:extLst>
          </p:cNvPr>
          <p:cNvSpPr/>
          <p:nvPr/>
        </p:nvSpPr>
        <p:spPr>
          <a:xfrm>
            <a:off x="6364941" y="2814918"/>
            <a:ext cx="1362635" cy="1255058"/>
          </a:xfrm>
          <a:custGeom>
            <a:avLst/>
            <a:gdLst>
              <a:gd name="connsiteX0" fmla="*/ 0 w 1362635"/>
              <a:gd name="connsiteY0" fmla="*/ 914400 h 1255058"/>
              <a:gd name="connsiteX1" fmla="*/ 53788 w 1362635"/>
              <a:gd name="connsiteY1" fmla="*/ 1147482 h 1255058"/>
              <a:gd name="connsiteX2" fmla="*/ 89647 w 1362635"/>
              <a:gd name="connsiteY2" fmla="*/ 1201270 h 1255058"/>
              <a:gd name="connsiteX3" fmla="*/ 215153 w 1362635"/>
              <a:gd name="connsiteY3" fmla="*/ 1255058 h 1255058"/>
              <a:gd name="connsiteX4" fmla="*/ 484094 w 1362635"/>
              <a:gd name="connsiteY4" fmla="*/ 1219200 h 1255058"/>
              <a:gd name="connsiteX5" fmla="*/ 555812 w 1362635"/>
              <a:gd name="connsiteY5" fmla="*/ 1183341 h 1255058"/>
              <a:gd name="connsiteX6" fmla="*/ 717177 w 1362635"/>
              <a:gd name="connsiteY6" fmla="*/ 1057835 h 1255058"/>
              <a:gd name="connsiteX7" fmla="*/ 788894 w 1362635"/>
              <a:gd name="connsiteY7" fmla="*/ 932329 h 1255058"/>
              <a:gd name="connsiteX8" fmla="*/ 860612 w 1362635"/>
              <a:gd name="connsiteY8" fmla="*/ 824753 h 1255058"/>
              <a:gd name="connsiteX9" fmla="*/ 932330 w 1362635"/>
              <a:gd name="connsiteY9" fmla="*/ 717176 h 1255058"/>
              <a:gd name="connsiteX10" fmla="*/ 968188 w 1362635"/>
              <a:gd name="connsiteY10" fmla="*/ 663388 h 1255058"/>
              <a:gd name="connsiteX11" fmla="*/ 1004047 w 1362635"/>
              <a:gd name="connsiteY11" fmla="*/ 555811 h 1255058"/>
              <a:gd name="connsiteX12" fmla="*/ 1111624 w 1362635"/>
              <a:gd name="connsiteY12" fmla="*/ 430306 h 1255058"/>
              <a:gd name="connsiteX13" fmla="*/ 1147483 w 1362635"/>
              <a:gd name="connsiteY13" fmla="*/ 358588 h 1255058"/>
              <a:gd name="connsiteX14" fmla="*/ 1219200 w 1362635"/>
              <a:gd name="connsiteY14" fmla="*/ 251011 h 1255058"/>
              <a:gd name="connsiteX15" fmla="*/ 1290918 w 1362635"/>
              <a:gd name="connsiteY15" fmla="*/ 143435 h 1255058"/>
              <a:gd name="connsiteX16" fmla="*/ 1326777 w 1362635"/>
              <a:gd name="connsiteY16" fmla="*/ 89647 h 1255058"/>
              <a:gd name="connsiteX17" fmla="*/ 1362635 w 1362635"/>
              <a:gd name="connsiteY17" fmla="*/ 0 h 12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62635" h="1255058">
                <a:moveTo>
                  <a:pt x="0" y="914400"/>
                </a:moveTo>
                <a:cubicBezTo>
                  <a:pt x="8266" y="972258"/>
                  <a:pt x="17992" y="1093788"/>
                  <a:pt x="53788" y="1147482"/>
                </a:cubicBezTo>
                <a:cubicBezTo>
                  <a:pt x="65741" y="1165411"/>
                  <a:pt x="73093" y="1187475"/>
                  <a:pt x="89647" y="1201270"/>
                </a:cubicBezTo>
                <a:cubicBezTo>
                  <a:pt x="119189" y="1225888"/>
                  <a:pt x="177784" y="1242602"/>
                  <a:pt x="215153" y="1255058"/>
                </a:cubicBezTo>
                <a:cubicBezTo>
                  <a:pt x="320914" y="1246245"/>
                  <a:pt x="395706" y="1257080"/>
                  <a:pt x="484094" y="1219200"/>
                </a:cubicBezTo>
                <a:cubicBezTo>
                  <a:pt x="508661" y="1208671"/>
                  <a:pt x="532893" y="1197092"/>
                  <a:pt x="555812" y="1183341"/>
                </a:cubicBezTo>
                <a:cubicBezTo>
                  <a:pt x="622444" y="1143362"/>
                  <a:pt x="669416" y="1115148"/>
                  <a:pt x="717177" y="1057835"/>
                </a:cubicBezTo>
                <a:cubicBezTo>
                  <a:pt x="761475" y="1004678"/>
                  <a:pt x="751319" y="994954"/>
                  <a:pt x="788894" y="932329"/>
                </a:cubicBezTo>
                <a:cubicBezTo>
                  <a:pt x="811067" y="895374"/>
                  <a:pt x="836706" y="860612"/>
                  <a:pt x="860612" y="824753"/>
                </a:cubicBezTo>
                <a:lnTo>
                  <a:pt x="932330" y="717176"/>
                </a:lnTo>
                <a:cubicBezTo>
                  <a:pt x="944283" y="699247"/>
                  <a:pt x="961374" y="683830"/>
                  <a:pt x="968188" y="663388"/>
                </a:cubicBezTo>
                <a:cubicBezTo>
                  <a:pt x="980141" y="627529"/>
                  <a:pt x="977319" y="582539"/>
                  <a:pt x="1004047" y="555811"/>
                </a:cubicBezTo>
                <a:cubicBezTo>
                  <a:pt x="1052941" y="506917"/>
                  <a:pt x="1073291" y="491637"/>
                  <a:pt x="1111624" y="430306"/>
                </a:cubicBezTo>
                <a:cubicBezTo>
                  <a:pt x="1125790" y="407641"/>
                  <a:pt x="1133732" y="381507"/>
                  <a:pt x="1147483" y="358588"/>
                </a:cubicBezTo>
                <a:cubicBezTo>
                  <a:pt x="1169656" y="321633"/>
                  <a:pt x="1195294" y="286870"/>
                  <a:pt x="1219200" y="251011"/>
                </a:cubicBezTo>
                <a:lnTo>
                  <a:pt x="1290918" y="143435"/>
                </a:lnTo>
                <a:lnTo>
                  <a:pt x="1326777" y="89647"/>
                </a:lnTo>
                <a:cubicBezTo>
                  <a:pt x="1348932" y="23180"/>
                  <a:pt x="1336254" y="52762"/>
                  <a:pt x="1362635" y="0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011025-1E1B-48B5-9F4D-59727F059E1F}"/>
              </a:ext>
            </a:extLst>
          </p:cNvPr>
          <p:cNvSpPr/>
          <p:nvPr/>
        </p:nvSpPr>
        <p:spPr>
          <a:xfrm>
            <a:off x="5647765" y="2545976"/>
            <a:ext cx="2008094" cy="1237130"/>
          </a:xfrm>
          <a:custGeom>
            <a:avLst/>
            <a:gdLst>
              <a:gd name="connsiteX0" fmla="*/ 0 w 2008094"/>
              <a:gd name="connsiteY0" fmla="*/ 412377 h 1237130"/>
              <a:gd name="connsiteX1" fmla="*/ 53788 w 2008094"/>
              <a:gd name="connsiteY1" fmla="*/ 322730 h 1237130"/>
              <a:gd name="connsiteX2" fmla="*/ 125506 w 2008094"/>
              <a:gd name="connsiteY2" fmla="*/ 268942 h 1237130"/>
              <a:gd name="connsiteX3" fmla="*/ 215153 w 2008094"/>
              <a:gd name="connsiteY3" fmla="*/ 179295 h 1237130"/>
              <a:gd name="connsiteX4" fmla="*/ 358588 w 2008094"/>
              <a:gd name="connsiteY4" fmla="*/ 89648 h 1237130"/>
              <a:gd name="connsiteX5" fmla="*/ 484094 w 2008094"/>
              <a:gd name="connsiteY5" fmla="*/ 35859 h 1237130"/>
              <a:gd name="connsiteX6" fmla="*/ 627529 w 2008094"/>
              <a:gd name="connsiteY6" fmla="*/ 0 h 1237130"/>
              <a:gd name="connsiteX7" fmla="*/ 878541 w 2008094"/>
              <a:gd name="connsiteY7" fmla="*/ 17930 h 1237130"/>
              <a:gd name="connsiteX8" fmla="*/ 986117 w 2008094"/>
              <a:gd name="connsiteY8" fmla="*/ 71718 h 1237130"/>
              <a:gd name="connsiteX9" fmla="*/ 1057835 w 2008094"/>
              <a:gd name="connsiteY9" fmla="*/ 107577 h 1237130"/>
              <a:gd name="connsiteX10" fmla="*/ 1165411 w 2008094"/>
              <a:gd name="connsiteY10" fmla="*/ 197224 h 1237130"/>
              <a:gd name="connsiteX11" fmla="*/ 1201270 w 2008094"/>
              <a:gd name="connsiteY11" fmla="*/ 251012 h 1237130"/>
              <a:gd name="connsiteX12" fmla="*/ 1255059 w 2008094"/>
              <a:gd name="connsiteY12" fmla="*/ 286871 h 1237130"/>
              <a:gd name="connsiteX13" fmla="*/ 1362635 w 2008094"/>
              <a:gd name="connsiteY13" fmla="*/ 412377 h 1237130"/>
              <a:gd name="connsiteX14" fmla="*/ 1416423 w 2008094"/>
              <a:gd name="connsiteY14" fmla="*/ 448236 h 1237130"/>
              <a:gd name="connsiteX15" fmla="*/ 1524000 w 2008094"/>
              <a:gd name="connsiteY15" fmla="*/ 555812 h 1237130"/>
              <a:gd name="connsiteX16" fmla="*/ 1577788 w 2008094"/>
              <a:gd name="connsiteY16" fmla="*/ 609600 h 1237130"/>
              <a:gd name="connsiteX17" fmla="*/ 1613647 w 2008094"/>
              <a:gd name="connsiteY17" fmla="*/ 663389 h 1237130"/>
              <a:gd name="connsiteX18" fmla="*/ 1667435 w 2008094"/>
              <a:gd name="connsiteY18" fmla="*/ 699248 h 1237130"/>
              <a:gd name="connsiteX19" fmla="*/ 1703294 w 2008094"/>
              <a:gd name="connsiteY19" fmla="*/ 753036 h 1237130"/>
              <a:gd name="connsiteX20" fmla="*/ 1739153 w 2008094"/>
              <a:gd name="connsiteY20" fmla="*/ 824753 h 1237130"/>
              <a:gd name="connsiteX21" fmla="*/ 1792941 w 2008094"/>
              <a:gd name="connsiteY21" fmla="*/ 878542 h 1237130"/>
              <a:gd name="connsiteX22" fmla="*/ 1810870 w 2008094"/>
              <a:gd name="connsiteY22" fmla="*/ 932330 h 1237130"/>
              <a:gd name="connsiteX23" fmla="*/ 1882588 w 2008094"/>
              <a:gd name="connsiteY23" fmla="*/ 1039906 h 1237130"/>
              <a:gd name="connsiteX24" fmla="*/ 1954306 w 2008094"/>
              <a:gd name="connsiteY24" fmla="*/ 1147483 h 1237130"/>
              <a:gd name="connsiteX25" fmla="*/ 1990164 w 2008094"/>
              <a:gd name="connsiteY25" fmla="*/ 1201271 h 1237130"/>
              <a:gd name="connsiteX26" fmla="*/ 2008094 w 2008094"/>
              <a:gd name="connsiteY26" fmla="*/ 1237130 h 123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08094" h="1237130">
                <a:moveTo>
                  <a:pt x="0" y="412377"/>
                </a:moveTo>
                <a:cubicBezTo>
                  <a:pt x="17929" y="382495"/>
                  <a:pt x="30840" y="348956"/>
                  <a:pt x="53788" y="322730"/>
                </a:cubicBezTo>
                <a:cubicBezTo>
                  <a:pt x="73466" y="300241"/>
                  <a:pt x="103172" y="288795"/>
                  <a:pt x="125506" y="268942"/>
                </a:cubicBezTo>
                <a:cubicBezTo>
                  <a:pt x="157092" y="240866"/>
                  <a:pt x="183349" y="207123"/>
                  <a:pt x="215153" y="179295"/>
                </a:cubicBezTo>
                <a:cubicBezTo>
                  <a:pt x="234647" y="162238"/>
                  <a:pt x="352816" y="92855"/>
                  <a:pt x="358588" y="89648"/>
                </a:cubicBezTo>
                <a:cubicBezTo>
                  <a:pt x="405814" y="63411"/>
                  <a:pt x="434221" y="49461"/>
                  <a:pt x="484094" y="35859"/>
                </a:cubicBezTo>
                <a:cubicBezTo>
                  <a:pt x="531641" y="22892"/>
                  <a:pt x="627529" y="0"/>
                  <a:pt x="627529" y="0"/>
                </a:cubicBezTo>
                <a:cubicBezTo>
                  <a:pt x="711200" y="5977"/>
                  <a:pt x="795232" y="8129"/>
                  <a:pt x="878541" y="17930"/>
                </a:cubicBezTo>
                <a:cubicBezTo>
                  <a:pt x="930286" y="24018"/>
                  <a:pt x="942241" y="46646"/>
                  <a:pt x="986117" y="71718"/>
                </a:cubicBezTo>
                <a:cubicBezTo>
                  <a:pt x="1009323" y="84979"/>
                  <a:pt x="1033929" y="95624"/>
                  <a:pt x="1057835" y="107577"/>
                </a:cubicBezTo>
                <a:cubicBezTo>
                  <a:pt x="1145200" y="238623"/>
                  <a:pt x="1028925" y="83485"/>
                  <a:pt x="1165411" y="197224"/>
                </a:cubicBezTo>
                <a:cubicBezTo>
                  <a:pt x="1181965" y="211019"/>
                  <a:pt x="1186033" y="235775"/>
                  <a:pt x="1201270" y="251012"/>
                </a:cubicBezTo>
                <a:cubicBezTo>
                  <a:pt x="1216507" y="266249"/>
                  <a:pt x="1237129" y="274918"/>
                  <a:pt x="1255059" y="286871"/>
                </a:cubicBezTo>
                <a:cubicBezTo>
                  <a:pt x="1294631" y="339634"/>
                  <a:pt x="1312689" y="370755"/>
                  <a:pt x="1362635" y="412377"/>
                </a:cubicBezTo>
                <a:cubicBezTo>
                  <a:pt x="1379189" y="426172"/>
                  <a:pt x="1400317" y="433920"/>
                  <a:pt x="1416423" y="448236"/>
                </a:cubicBezTo>
                <a:cubicBezTo>
                  <a:pt x="1454326" y="481927"/>
                  <a:pt x="1488141" y="519953"/>
                  <a:pt x="1524000" y="555812"/>
                </a:cubicBezTo>
                <a:cubicBezTo>
                  <a:pt x="1541929" y="573741"/>
                  <a:pt x="1563723" y="588503"/>
                  <a:pt x="1577788" y="609600"/>
                </a:cubicBezTo>
                <a:cubicBezTo>
                  <a:pt x="1589741" y="627530"/>
                  <a:pt x="1598410" y="648152"/>
                  <a:pt x="1613647" y="663389"/>
                </a:cubicBezTo>
                <a:cubicBezTo>
                  <a:pt x="1628884" y="678626"/>
                  <a:pt x="1649506" y="687295"/>
                  <a:pt x="1667435" y="699248"/>
                </a:cubicBezTo>
                <a:cubicBezTo>
                  <a:pt x="1679388" y="717177"/>
                  <a:pt x="1692603" y="734327"/>
                  <a:pt x="1703294" y="753036"/>
                </a:cubicBezTo>
                <a:cubicBezTo>
                  <a:pt x="1716555" y="776242"/>
                  <a:pt x="1723618" y="803004"/>
                  <a:pt x="1739153" y="824753"/>
                </a:cubicBezTo>
                <a:cubicBezTo>
                  <a:pt x="1753891" y="845386"/>
                  <a:pt x="1775012" y="860612"/>
                  <a:pt x="1792941" y="878542"/>
                </a:cubicBezTo>
                <a:cubicBezTo>
                  <a:pt x="1798917" y="896471"/>
                  <a:pt x="1801692" y="915809"/>
                  <a:pt x="1810870" y="932330"/>
                </a:cubicBezTo>
                <a:cubicBezTo>
                  <a:pt x="1831800" y="970003"/>
                  <a:pt x="1858682" y="1004047"/>
                  <a:pt x="1882588" y="1039906"/>
                </a:cubicBezTo>
                <a:lnTo>
                  <a:pt x="1954306" y="1147483"/>
                </a:lnTo>
                <a:cubicBezTo>
                  <a:pt x="1966259" y="1165412"/>
                  <a:pt x="1980527" y="1181998"/>
                  <a:pt x="1990164" y="1201271"/>
                </a:cubicBezTo>
                <a:lnTo>
                  <a:pt x="2008094" y="1237130"/>
                </a:ln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B7A9FA-F6BE-49BE-9B84-763606188808}"/>
              </a:ext>
            </a:extLst>
          </p:cNvPr>
          <p:cNvSpPr/>
          <p:nvPr/>
        </p:nvSpPr>
        <p:spPr>
          <a:xfrm>
            <a:off x="5629835" y="3657600"/>
            <a:ext cx="860612" cy="735106"/>
          </a:xfrm>
          <a:custGeom>
            <a:avLst/>
            <a:gdLst>
              <a:gd name="connsiteX0" fmla="*/ 860612 w 860612"/>
              <a:gd name="connsiteY0" fmla="*/ 735106 h 735106"/>
              <a:gd name="connsiteX1" fmla="*/ 753036 w 860612"/>
              <a:gd name="connsiteY1" fmla="*/ 645459 h 735106"/>
              <a:gd name="connsiteX2" fmla="*/ 645459 w 860612"/>
              <a:gd name="connsiteY2" fmla="*/ 484094 h 735106"/>
              <a:gd name="connsiteX3" fmla="*/ 591671 w 860612"/>
              <a:gd name="connsiteY3" fmla="*/ 448235 h 735106"/>
              <a:gd name="connsiteX4" fmla="*/ 484094 w 860612"/>
              <a:gd name="connsiteY4" fmla="*/ 304800 h 735106"/>
              <a:gd name="connsiteX5" fmla="*/ 358589 w 860612"/>
              <a:gd name="connsiteY5" fmla="*/ 215153 h 735106"/>
              <a:gd name="connsiteX6" fmla="*/ 304800 w 860612"/>
              <a:gd name="connsiteY6" fmla="*/ 161365 h 735106"/>
              <a:gd name="connsiteX7" fmla="*/ 251012 w 860612"/>
              <a:gd name="connsiteY7" fmla="*/ 125506 h 735106"/>
              <a:gd name="connsiteX8" fmla="*/ 197224 w 860612"/>
              <a:gd name="connsiteY8" fmla="*/ 71718 h 735106"/>
              <a:gd name="connsiteX9" fmla="*/ 35859 w 860612"/>
              <a:gd name="connsiteY9" fmla="*/ 0 h 735106"/>
              <a:gd name="connsiteX10" fmla="*/ 0 w 860612"/>
              <a:gd name="connsiteY10" fmla="*/ 0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0612" h="735106">
                <a:moveTo>
                  <a:pt x="860612" y="735106"/>
                </a:moveTo>
                <a:cubicBezTo>
                  <a:pt x="824753" y="705224"/>
                  <a:pt x="784262" y="680154"/>
                  <a:pt x="753036" y="645459"/>
                </a:cubicBezTo>
                <a:cubicBezTo>
                  <a:pt x="599395" y="474747"/>
                  <a:pt x="792595" y="631231"/>
                  <a:pt x="645459" y="484094"/>
                </a:cubicBezTo>
                <a:cubicBezTo>
                  <a:pt x="630222" y="468857"/>
                  <a:pt x="609600" y="460188"/>
                  <a:pt x="591671" y="448235"/>
                </a:cubicBezTo>
                <a:cubicBezTo>
                  <a:pt x="558566" y="398578"/>
                  <a:pt x="526684" y="347390"/>
                  <a:pt x="484094" y="304800"/>
                </a:cubicBezTo>
                <a:cubicBezTo>
                  <a:pt x="419507" y="240213"/>
                  <a:pt x="419668" y="266052"/>
                  <a:pt x="358589" y="215153"/>
                </a:cubicBezTo>
                <a:cubicBezTo>
                  <a:pt x="339110" y="198920"/>
                  <a:pt x="324279" y="177598"/>
                  <a:pt x="304800" y="161365"/>
                </a:cubicBezTo>
                <a:cubicBezTo>
                  <a:pt x="288246" y="147570"/>
                  <a:pt x="267566" y="139301"/>
                  <a:pt x="251012" y="125506"/>
                </a:cubicBezTo>
                <a:cubicBezTo>
                  <a:pt x="231533" y="109274"/>
                  <a:pt x="216703" y="87950"/>
                  <a:pt x="197224" y="71718"/>
                </a:cubicBezTo>
                <a:cubicBezTo>
                  <a:pt x="158226" y="39219"/>
                  <a:pt x="82768" y="0"/>
                  <a:pt x="35859" y="0"/>
                </a:cubicBezTo>
                <a:lnTo>
                  <a:pt x="0" y="0"/>
                </a:ln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F47604-F429-40D1-ADF3-A8D7AD662DDE}"/>
              </a:ext>
            </a:extLst>
          </p:cNvPr>
          <p:cNvSpPr/>
          <p:nvPr/>
        </p:nvSpPr>
        <p:spPr>
          <a:xfrm>
            <a:off x="5486400" y="4446494"/>
            <a:ext cx="3263153" cy="1201271"/>
          </a:xfrm>
          <a:custGeom>
            <a:avLst/>
            <a:gdLst>
              <a:gd name="connsiteX0" fmla="*/ 0 w 3263153"/>
              <a:gd name="connsiteY0" fmla="*/ 806824 h 1201271"/>
              <a:gd name="connsiteX1" fmla="*/ 125506 w 3263153"/>
              <a:gd name="connsiteY1" fmla="*/ 968188 h 1201271"/>
              <a:gd name="connsiteX2" fmla="*/ 197224 w 3263153"/>
              <a:gd name="connsiteY2" fmla="*/ 1021977 h 1201271"/>
              <a:gd name="connsiteX3" fmla="*/ 358588 w 3263153"/>
              <a:gd name="connsiteY3" fmla="*/ 1093694 h 1201271"/>
              <a:gd name="connsiteX4" fmla="*/ 430306 w 3263153"/>
              <a:gd name="connsiteY4" fmla="*/ 1129553 h 1201271"/>
              <a:gd name="connsiteX5" fmla="*/ 502024 w 3263153"/>
              <a:gd name="connsiteY5" fmla="*/ 1147482 h 1201271"/>
              <a:gd name="connsiteX6" fmla="*/ 609600 w 3263153"/>
              <a:gd name="connsiteY6" fmla="*/ 1183341 h 1201271"/>
              <a:gd name="connsiteX7" fmla="*/ 788894 w 3263153"/>
              <a:gd name="connsiteY7" fmla="*/ 1201271 h 1201271"/>
              <a:gd name="connsiteX8" fmla="*/ 1631576 w 3263153"/>
              <a:gd name="connsiteY8" fmla="*/ 1183341 h 1201271"/>
              <a:gd name="connsiteX9" fmla="*/ 2348753 w 3263153"/>
              <a:gd name="connsiteY9" fmla="*/ 1165412 h 1201271"/>
              <a:gd name="connsiteX10" fmla="*/ 2402541 w 3263153"/>
              <a:gd name="connsiteY10" fmla="*/ 1147482 h 1201271"/>
              <a:gd name="connsiteX11" fmla="*/ 2617694 w 3263153"/>
              <a:gd name="connsiteY11" fmla="*/ 1111624 h 1201271"/>
              <a:gd name="connsiteX12" fmla="*/ 2725271 w 3263153"/>
              <a:gd name="connsiteY12" fmla="*/ 1075765 h 1201271"/>
              <a:gd name="connsiteX13" fmla="*/ 2850776 w 3263153"/>
              <a:gd name="connsiteY13" fmla="*/ 986118 h 1201271"/>
              <a:gd name="connsiteX14" fmla="*/ 2994212 w 3263153"/>
              <a:gd name="connsiteY14" fmla="*/ 860612 h 1201271"/>
              <a:gd name="connsiteX15" fmla="*/ 3048000 w 3263153"/>
              <a:gd name="connsiteY15" fmla="*/ 824753 h 1201271"/>
              <a:gd name="connsiteX16" fmla="*/ 3173506 w 3263153"/>
              <a:gd name="connsiteY16" fmla="*/ 717177 h 1201271"/>
              <a:gd name="connsiteX17" fmla="*/ 3245224 w 3263153"/>
              <a:gd name="connsiteY17" fmla="*/ 537882 h 1201271"/>
              <a:gd name="connsiteX18" fmla="*/ 3263153 w 3263153"/>
              <a:gd name="connsiteY18" fmla="*/ 484094 h 1201271"/>
              <a:gd name="connsiteX19" fmla="*/ 3245224 w 3263153"/>
              <a:gd name="connsiteY19" fmla="*/ 340659 h 1201271"/>
              <a:gd name="connsiteX20" fmla="*/ 3209365 w 3263153"/>
              <a:gd name="connsiteY20" fmla="*/ 233082 h 1201271"/>
              <a:gd name="connsiteX21" fmla="*/ 3048000 w 3263153"/>
              <a:gd name="connsiteY21" fmla="*/ 89647 h 1201271"/>
              <a:gd name="connsiteX22" fmla="*/ 3012141 w 3263153"/>
              <a:gd name="connsiteY22" fmla="*/ 0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63153" h="1201271">
                <a:moveTo>
                  <a:pt x="0" y="806824"/>
                </a:moveTo>
                <a:cubicBezTo>
                  <a:pt x="41835" y="860612"/>
                  <a:pt x="70993" y="927303"/>
                  <a:pt x="125506" y="968188"/>
                </a:cubicBezTo>
                <a:cubicBezTo>
                  <a:pt x="149412" y="986118"/>
                  <a:pt x="171600" y="1006602"/>
                  <a:pt x="197224" y="1021977"/>
                </a:cubicBezTo>
                <a:cubicBezTo>
                  <a:pt x="357305" y="1118026"/>
                  <a:pt x="249984" y="1047150"/>
                  <a:pt x="358588" y="1093694"/>
                </a:cubicBezTo>
                <a:cubicBezTo>
                  <a:pt x="383155" y="1104223"/>
                  <a:pt x="405280" y="1120168"/>
                  <a:pt x="430306" y="1129553"/>
                </a:cubicBezTo>
                <a:cubicBezTo>
                  <a:pt x="453379" y="1138205"/>
                  <a:pt x="478422" y="1140401"/>
                  <a:pt x="502024" y="1147482"/>
                </a:cubicBezTo>
                <a:cubicBezTo>
                  <a:pt x="538228" y="1158343"/>
                  <a:pt x="572449" y="1176375"/>
                  <a:pt x="609600" y="1183341"/>
                </a:cubicBezTo>
                <a:cubicBezTo>
                  <a:pt x="668634" y="1194410"/>
                  <a:pt x="729129" y="1195294"/>
                  <a:pt x="788894" y="1201271"/>
                </a:cubicBezTo>
                <a:lnTo>
                  <a:pt x="1631576" y="1183341"/>
                </a:lnTo>
                <a:cubicBezTo>
                  <a:pt x="1870647" y="1177845"/>
                  <a:pt x="2109878" y="1176523"/>
                  <a:pt x="2348753" y="1165412"/>
                </a:cubicBezTo>
                <a:cubicBezTo>
                  <a:pt x="2367632" y="1164534"/>
                  <a:pt x="2384009" y="1151188"/>
                  <a:pt x="2402541" y="1147482"/>
                </a:cubicBezTo>
                <a:cubicBezTo>
                  <a:pt x="2473836" y="1133223"/>
                  <a:pt x="2617694" y="1111624"/>
                  <a:pt x="2617694" y="1111624"/>
                </a:cubicBezTo>
                <a:cubicBezTo>
                  <a:pt x="2653553" y="1099671"/>
                  <a:pt x="2698543" y="1102493"/>
                  <a:pt x="2725271" y="1075765"/>
                </a:cubicBezTo>
                <a:cubicBezTo>
                  <a:pt x="2827807" y="973229"/>
                  <a:pt x="2724916" y="1064780"/>
                  <a:pt x="2850776" y="986118"/>
                </a:cubicBezTo>
                <a:cubicBezTo>
                  <a:pt x="2946864" y="926063"/>
                  <a:pt x="2904392" y="937601"/>
                  <a:pt x="2994212" y="860612"/>
                </a:cubicBezTo>
                <a:cubicBezTo>
                  <a:pt x="3010573" y="846588"/>
                  <a:pt x="3030465" y="837278"/>
                  <a:pt x="3048000" y="824753"/>
                </a:cubicBezTo>
                <a:cubicBezTo>
                  <a:pt x="3083708" y="799247"/>
                  <a:pt x="3146355" y="755188"/>
                  <a:pt x="3173506" y="717177"/>
                </a:cubicBezTo>
                <a:cubicBezTo>
                  <a:pt x="3206483" y="671009"/>
                  <a:pt x="3228895" y="586870"/>
                  <a:pt x="3245224" y="537882"/>
                </a:cubicBezTo>
                <a:lnTo>
                  <a:pt x="3263153" y="484094"/>
                </a:lnTo>
                <a:cubicBezTo>
                  <a:pt x="3257177" y="436282"/>
                  <a:pt x="3255320" y="387773"/>
                  <a:pt x="3245224" y="340659"/>
                </a:cubicBezTo>
                <a:cubicBezTo>
                  <a:pt x="3237304" y="303699"/>
                  <a:pt x="3236093" y="259810"/>
                  <a:pt x="3209365" y="233082"/>
                </a:cubicBezTo>
                <a:cubicBezTo>
                  <a:pt x="3086551" y="110269"/>
                  <a:pt x="3143983" y="153636"/>
                  <a:pt x="3048000" y="89647"/>
                </a:cubicBezTo>
                <a:cubicBezTo>
                  <a:pt x="3025845" y="23181"/>
                  <a:pt x="3038523" y="52763"/>
                  <a:pt x="3012141" y="0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E4791-CBDD-4A29-B8B5-DDB98A5B06BC}"/>
              </a:ext>
            </a:extLst>
          </p:cNvPr>
          <p:cNvSpPr/>
          <p:nvPr/>
        </p:nvSpPr>
        <p:spPr>
          <a:xfrm>
            <a:off x="4464424" y="4069976"/>
            <a:ext cx="2904564" cy="268942"/>
          </a:xfrm>
          <a:custGeom>
            <a:avLst/>
            <a:gdLst>
              <a:gd name="connsiteX0" fmla="*/ 0 w 2904564"/>
              <a:gd name="connsiteY0" fmla="*/ 268942 h 268942"/>
              <a:gd name="connsiteX1" fmla="*/ 89647 w 2904564"/>
              <a:gd name="connsiteY1" fmla="*/ 233083 h 268942"/>
              <a:gd name="connsiteX2" fmla="*/ 143435 w 2904564"/>
              <a:gd name="connsiteY2" fmla="*/ 215153 h 268942"/>
              <a:gd name="connsiteX3" fmla="*/ 251011 w 2904564"/>
              <a:gd name="connsiteY3" fmla="*/ 143436 h 268942"/>
              <a:gd name="connsiteX4" fmla="*/ 376517 w 2904564"/>
              <a:gd name="connsiteY4" fmla="*/ 89648 h 268942"/>
              <a:gd name="connsiteX5" fmla="*/ 430305 w 2904564"/>
              <a:gd name="connsiteY5" fmla="*/ 71718 h 268942"/>
              <a:gd name="connsiteX6" fmla="*/ 502023 w 2904564"/>
              <a:gd name="connsiteY6" fmla="*/ 35859 h 268942"/>
              <a:gd name="connsiteX7" fmla="*/ 591670 w 2904564"/>
              <a:gd name="connsiteY7" fmla="*/ 17930 h 268942"/>
              <a:gd name="connsiteX8" fmla="*/ 663388 w 2904564"/>
              <a:gd name="connsiteY8" fmla="*/ 0 h 268942"/>
              <a:gd name="connsiteX9" fmla="*/ 1326776 w 2904564"/>
              <a:gd name="connsiteY9" fmla="*/ 17930 h 268942"/>
              <a:gd name="connsiteX10" fmla="*/ 1541929 w 2904564"/>
              <a:gd name="connsiteY10" fmla="*/ 71718 h 268942"/>
              <a:gd name="connsiteX11" fmla="*/ 1613647 w 2904564"/>
              <a:gd name="connsiteY11" fmla="*/ 89648 h 268942"/>
              <a:gd name="connsiteX12" fmla="*/ 1721223 w 2904564"/>
              <a:gd name="connsiteY12" fmla="*/ 125506 h 268942"/>
              <a:gd name="connsiteX13" fmla="*/ 1918447 w 2904564"/>
              <a:gd name="connsiteY13" fmla="*/ 179295 h 268942"/>
              <a:gd name="connsiteX14" fmla="*/ 2904564 w 2904564"/>
              <a:gd name="connsiteY14" fmla="*/ 161365 h 26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4564" h="268942">
                <a:moveTo>
                  <a:pt x="0" y="268942"/>
                </a:moveTo>
                <a:cubicBezTo>
                  <a:pt x="29882" y="256989"/>
                  <a:pt x="59512" y="244384"/>
                  <a:pt x="89647" y="233083"/>
                </a:cubicBezTo>
                <a:cubicBezTo>
                  <a:pt x="107343" y="226447"/>
                  <a:pt x="126914" y="224331"/>
                  <a:pt x="143435" y="215153"/>
                </a:cubicBezTo>
                <a:cubicBezTo>
                  <a:pt x="181108" y="194223"/>
                  <a:pt x="210126" y="157065"/>
                  <a:pt x="251011" y="143436"/>
                </a:cubicBezTo>
                <a:cubicBezTo>
                  <a:pt x="377153" y="101388"/>
                  <a:pt x="221434" y="156112"/>
                  <a:pt x="376517" y="89648"/>
                </a:cubicBezTo>
                <a:cubicBezTo>
                  <a:pt x="393888" y="82203"/>
                  <a:pt x="412934" y="79163"/>
                  <a:pt x="430305" y="71718"/>
                </a:cubicBezTo>
                <a:cubicBezTo>
                  <a:pt x="454872" y="61189"/>
                  <a:pt x="476667" y="44311"/>
                  <a:pt x="502023" y="35859"/>
                </a:cubicBezTo>
                <a:cubicBezTo>
                  <a:pt x="530933" y="26222"/>
                  <a:pt x="561922" y="24541"/>
                  <a:pt x="591670" y="17930"/>
                </a:cubicBezTo>
                <a:cubicBezTo>
                  <a:pt x="615725" y="12584"/>
                  <a:pt x="639482" y="5977"/>
                  <a:pt x="663388" y="0"/>
                </a:cubicBezTo>
                <a:lnTo>
                  <a:pt x="1326776" y="17930"/>
                </a:lnTo>
                <a:cubicBezTo>
                  <a:pt x="1442053" y="23292"/>
                  <a:pt x="1430624" y="43891"/>
                  <a:pt x="1541929" y="71718"/>
                </a:cubicBezTo>
                <a:cubicBezTo>
                  <a:pt x="1565835" y="77695"/>
                  <a:pt x="1590044" y="82567"/>
                  <a:pt x="1613647" y="89648"/>
                </a:cubicBezTo>
                <a:cubicBezTo>
                  <a:pt x="1649851" y="100509"/>
                  <a:pt x="1684553" y="116339"/>
                  <a:pt x="1721223" y="125506"/>
                </a:cubicBezTo>
                <a:cubicBezTo>
                  <a:pt x="1882993" y="165949"/>
                  <a:pt x="1817904" y="145780"/>
                  <a:pt x="1918447" y="179295"/>
                </a:cubicBezTo>
                <a:lnTo>
                  <a:pt x="2904564" y="161365"/>
                </a:ln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F617C9B-8033-4196-88B2-61B17ADA8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7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927">
        <p159:morph option="byObject"/>
      </p:transition>
    </mc:Choice>
    <mc:Fallback>
      <p:transition spd="slow" advTm="249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02CC-7EB0-4B4B-B9C0-ED475F1F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a Story</a:t>
            </a:r>
          </a:p>
        </p:txBody>
      </p:sp>
      <p:pic>
        <p:nvPicPr>
          <p:cNvPr id="2050" name="Picture 2" descr="Image result for data science storytelling">
            <a:extLst>
              <a:ext uri="{FF2B5EF4-FFF2-40B4-BE49-F238E27FC236}">
                <a16:creationId xmlns:a16="http://schemas.microsoft.com/office/drawing/2014/main" id="{99A6C1AB-932F-491D-A366-4C99D3EFF4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666" y="2057400"/>
            <a:ext cx="404533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ADE8-2EB6-4AC7-9DC9-EBDFC51F24F0}"/>
              </a:ext>
            </a:extLst>
          </p:cNvPr>
          <p:cNvSpPr/>
          <p:nvPr/>
        </p:nvSpPr>
        <p:spPr>
          <a:xfrm>
            <a:off x="1143000" y="6189233"/>
            <a:ext cx="8462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https://blogs.sas.com/content/sascom/files/2015/04/470043831.jpg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8A1A8B-F9E6-4697-B2A7-A752A3174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45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938">
        <p159:morph option="byObject"/>
      </p:transition>
    </mc:Choice>
    <mc:Fallback>
      <p:transition spd="slow" advTm="21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430C-7A8C-46EA-8B4F-AEEBED91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pic>
        <p:nvPicPr>
          <p:cNvPr id="4" name="Picture 2" descr="Internet Things by Eggib">
            <a:extLst>
              <a:ext uri="{FF2B5EF4-FFF2-40B4-BE49-F238E27FC236}">
                <a16:creationId xmlns:a16="http://schemas.microsoft.com/office/drawing/2014/main" id="{C72A5721-2501-48AE-9439-191145260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2" y="1739153"/>
            <a:ext cx="4600575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B1E70E-BBD4-4F15-8221-B54B67414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7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4331">
        <p159:morph option="byObject"/>
      </p:transition>
    </mc:Choice>
    <mc:Fallback>
      <p:transition spd="slow" advTm="343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6170-BF26-43FF-8E92-18BFB8F1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Tidal Wave of Data</a:t>
            </a:r>
          </a:p>
        </p:txBody>
      </p:sp>
      <p:pic>
        <p:nvPicPr>
          <p:cNvPr id="4" name="Picture 6" descr="https://scontent-atl3-1.xx.fbcdn.net/v/t34.0-12/17093858_1283187838438873_1358871992_n.png?oh=47d5f805df49b819023a9d11df6923ac&amp;oe=58B87C02">
            <a:extLst>
              <a:ext uri="{FF2B5EF4-FFF2-40B4-BE49-F238E27FC236}">
                <a16:creationId xmlns:a16="http://schemas.microsoft.com/office/drawing/2014/main" id="{F310ADEC-C9E9-4B1A-9D5C-54A4674FDE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55" y="2057400"/>
            <a:ext cx="627355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D3BDB5-E444-4664-8F2B-9BE6B95E1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991">
        <p159:morph option="byObject"/>
      </p:transition>
    </mc:Choice>
    <mc:Fallback>
      <p:transition spd="slow" advTm="329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99E404-E5F1-433F-B8C8-F1F20C1E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Science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0E3D0-77F6-4CC7-AAF6-D0F09EC89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475F7B-3C41-409F-9422-8243C7882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Graph Analysis</a:t>
            </a:r>
          </a:p>
          <a:p>
            <a:r>
              <a:rPr lang="en-US" dirty="0"/>
              <a:t>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BC3B49-E309-495D-879B-0FAF4ED5D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B6D76B-BCB0-4A2C-A30D-C9001A87A2C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  <a:p>
            <a:r>
              <a:rPr lang="en-US" dirty="0" err="1"/>
              <a:t>Scipy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16FA52C-6B1B-4044-BC66-93AF8C4F5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6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336">
        <p159:morph option="byObject"/>
      </p:transition>
    </mc:Choice>
    <mc:Fallback>
      <p:transition spd="slow" advTm="27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14295</TotalTime>
  <Words>680</Words>
  <Application>Microsoft Office PowerPoint</Application>
  <PresentationFormat>Widescreen</PresentationFormat>
  <Paragraphs>68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Basis</vt:lpstr>
      <vt:lpstr>Data Science</vt:lpstr>
      <vt:lpstr>Data Science</vt:lpstr>
      <vt:lpstr>Workflow</vt:lpstr>
      <vt:lpstr>Non-linear Workflow</vt:lpstr>
      <vt:lpstr>Telling a Story</vt:lpstr>
      <vt:lpstr>Finding Data</vt:lpstr>
      <vt:lpstr>A Tidal Wave of Data</vt:lpstr>
      <vt:lpstr>Advanced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628</cp:revision>
  <dcterms:created xsi:type="dcterms:W3CDTF">2017-06-09T19:25:05Z</dcterms:created>
  <dcterms:modified xsi:type="dcterms:W3CDTF">2017-10-24T20:49:13Z</dcterms:modified>
</cp:coreProperties>
</file>